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1" r:id="rId4"/>
    <p:sldId id="257" r:id="rId5"/>
    <p:sldId id="260" r:id="rId6"/>
    <p:sldId id="264" r:id="rId7"/>
    <p:sldId id="267" r:id="rId8"/>
    <p:sldId id="270" r:id="rId9"/>
    <p:sldId id="284" r:id="rId10"/>
    <p:sldId id="287" r:id="rId11"/>
    <p:sldId id="273" r:id="rId12"/>
    <p:sldId id="274" r:id="rId13"/>
    <p:sldId id="286" r:id="rId14"/>
    <p:sldId id="285" r:id="rId15"/>
    <p:sldId id="288" r:id="rId16"/>
    <p:sldId id="289" r:id="rId17"/>
    <p:sldId id="280"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7509ED-885C-4473-AFF2-0C36AA5D29A7}" type="datetimeFigureOut">
              <a:rPr lang="en-US" smtClean="0"/>
              <a:pPr/>
              <a:t>12/29/2011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C41AC-A3C3-4592-84B8-78B3DB009E9D}"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509ED-885C-4473-AFF2-0C36AA5D29A7}" type="datetimeFigureOut">
              <a:rPr lang="en-US" smtClean="0"/>
              <a:pPr/>
              <a:t>12/29/2011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C41AC-A3C3-4592-84B8-78B3DB009E9D}"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509ED-885C-4473-AFF2-0C36AA5D29A7}" type="datetimeFigureOut">
              <a:rPr lang="en-US" smtClean="0"/>
              <a:pPr/>
              <a:t>12/29/2011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C41AC-A3C3-4592-84B8-78B3DB009E9D}"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509ED-885C-4473-AFF2-0C36AA5D29A7}" type="datetimeFigureOut">
              <a:rPr lang="en-US" smtClean="0"/>
              <a:pPr/>
              <a:t>12/29/2011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C41AC-A3C3-4592-84B8-78B3DB009E9D}"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7509ED-885C-4473-AFF2-0C36AA5D29A7}" type="datetimeFigureOut">
              <a:rPr lang="en-US" smtClean="0"/>
              <a:pPr/>
              <a:t>12/29/2011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C41AC-A3C3-4592-84B8-78B3DB009E9D}"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7509ED-885C-4473-AFF2-0C36AA5D29A7}" type="datetimeFigureOut">
              <a:rPr lang="en-US" smtClean="0"/>
              <a:pPr/>
              <a:t>12/29/2011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C41AC-A3C3-4592-84B8-78B3DB009E9D}"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7509ED-885C-4473-AFF2-0C36AA5D29A7}" type="datetimeFigureOut">
              <a:rPr lang="en-US" smtClean="0"/>
              <a:pPr/>
              <a:t>12/29/2011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C41AC-A3C3-4592-84B8-78B3DB009E9D}"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7509ED-885C-4473-AFF2-0C36AA5D29A7}" type="datetimeFigureOut">
              <a:rPr lang="en-US" smtClean="0"/>
              <a:pPr/>
              <a:t>12/29/2011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C41AC-A3C3-4592-84B8-78B3DB009E9D}"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509ED-885C-4473-AFF2-0C36AA5D29A7}" type="datetimeFigureOut">
              <a:rPr lang="en-US" smtClean="0"/>
              <a:pPr/>
              <a:t>12/29/2011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C41AC-A3C3-4592-84B8-78B3DB009E9D}"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509ED-885C-4473-AFF2-0C36AA5D29A7}" type="datetimeFigureOut">
              <a:rPr lang="en-US" smtClean="0"/>
              <a:pPr/>
              <a:t>12/29/2011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C41AC-A3C3-4592-84B8-78B3DB009E9D}"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509ED-885C-4473-AFF2-0C36AA5D29A7}" type="datetimeFigureOut">
              <a:rPr lang="en-US" smtClean="0"/>
              <a:pPr/>
              <a:t>12/29/2011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C41AC-A3C3-4592-84B8-78B3DB009E9D}"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509ED-885C-4473-AFF2-0C36AA5D29A7}" type="datetimeFigureOut">
              <a:rPr lang="en-US" smtClean="0"/>
              <a:pPr/>
              <a:t>12/29/2011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C41AC-A3C3-4592-84B8-78B3DB009E9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Fishing and Netting on the Chesapeake Bay</a:t>
            </a:r>
            <a:endParaRPr lang="en-US" dirty="0"/>
          </a:p>
        </p:txBody>
      </p:sp>
      <p:sp>
        <p:nvSpPr>
          <p:cNvPr id="3" name="Subtitle 2"/>
          <p:cNvSpPr>
            <a:spLocks noGrp="1"/>
          </p:cNvSpPr>
          <p:nvPr>
            <p:ph type="subTitle" idx="1"/>
          </p:nvPr>
        </p:nvSpPr>
        <p:spPr/>
        <p:txBody>
          <a:bodyPr/>
          <a:lstStyle/>
          <a:p>
            <a:r>
              <a:rPr lang="en-US" dirty="0" smtClean="0"/>
              <a:t>An investigation by: Alana Davitt</a:t>
            </a:r>
            <a:endParaRPr lang="en-US" dirty="0"/>
          </a:p>
        </p:txBody>
      </p:sp>
      <p:pic>
        <p:nvPicPr>
          <p:cNvPr id="4" name="Picture 3" descr="DSC00619.JPG"/>
          <p:cNvPicPr>
            <a:picLocks noChangeAspect="1"/>
          </p:cNvPicPr>
          <p:nvPr/>
        </p:nvPicPr>
        <p:blipFill>
          <a:blip r:embed="rId2" cstate="print"/>
          <a:stretch>
            <a:fillRect/>
          </a:stretch>
        </p:blipFill>
        <p:spPr>
          <a:xfrm>
            <a:off x="-609600" y="0"/>
            <a:ext cx="9753600" cy="6858000"/>
          </a:xfrm>
          <a:prstGeom prst="rect">
            <a:avLst/>
          </a:prstGeom>
        </p:spPr>
      </p:pic>
      <p:sp>
        <p:nvSpPr>
          <p:cNvPr id="5" name="TextBox 4"/>
          <p:cNvSpPr txBox="1"/>
          <p:nvPr/>
        </p:nvSpPr>
        <p:spPr>
          <a:xfrm>
            <a:off x="762000" y="1143000"/>
            <a:ext cx="7162800" cy="1569660"/>
          </a:xfrm>
          <a:prstGeom prst="rect">
            <a:avLst/>
          </a:prstGeom>
          <a:noFill/>
        </p:spPr>
        <p:txBody>
          <a:bodyPr wrap="square" rtlCol="0">
            <a:spAutoFit/>
          </a:bodyPr>
          <a:lstStyle/>
          <a:p>
            <a:pPr algn="ctr"/>
            <a:r>
              <a:rPr lang="en-US" sz="4800" dirty="0" smtClean="0">
                <a:latin typeface="Constantia" pitchFamily="18" charset="0"/>
              </a:rPr>
              <a:t>Netting on the Chesapeake Bay</a:t>
            </a:r>
            <a:endParaRPr lang="en-US" sz="4800" dirty="0">
              <a:latin typeface="Constantia" pitchFamily="18" charset="0"/>
            </a:endParaRPr>
          </a:p>
        </p:txBody>
      </p:sp>
      <p:sp>
        <p:nvSpPr>
          <p:cNvPr id="6" name="TextBox 5"/>
          <p:cNvSpPr txBox="1"/>
          <p:nvPr/>
        </p:nvSpPr>
        <p:spPr>
          <a:xfrm>
            <a:off x="1524000" y="5257800"/>
            <a:ext cx="5943600" cy="769441"/>
          </a:xfrm>
          <a:prstGeom prst="rect">
            <a:avLst/>
          </a:prstGeom>
          <a:noFill/>
        </p:spPr>
        <p:txBody>
          <a:bodyPr wrap="square" rtlCol="0">
            <a:spAutoFit/>
          </a:bodyPr>
          <a:lstStyle/>
          <a:p>
            <a:pPr algn="ctr"/>
            <a:r>
              <a:rPr lang="en-US" sz="2400" b="1" dirty="0" smtClean="0">
                <a:latin typeface="Constantia" pitchFamily="18" charset="0"/>
              </a:rPr>
              <a:t>An investigation by Alana Joy Davitt</a:t>
            </a:r>
          </a:p>
          <a:p>
            <a:pPr algn="ctr"/>
            <a:r>
              <a:rPr lang="en-US" sz="2000" dirty="0" smtClean="0">
                <a:latin typeface="Constantia" pitchFamily="18" charset="0"/>
              </a:rPr>
              <a:t>for The Chesapeake Bay Fellows Program</a:t>
            </a:r>
            <a:endParaRPr lang="en-US" sz="2000" dirty="0">
              <a:latin typeface="Constantia"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Number of fish caught according to population number (in thousands) using gill nets</a:t>
            </a:r>
            <a:endParaRPr lang="en-US" sz="2800" dirty="0"/>
          </a:p>
        </p:txBody>
      </p:sp>
      <p:pic>
        <p:nvPicPr>
          <p:cNvPr id="4" name="Content Placeholder 3" descr="300px-Gillnet_selectivity.png"/>
          <p:cNvPicPr>
            <a:picLocks noGrp="1" noChangeAspect="1"/>
          </p:cNvPicPr>
          <p:nvPr>
            <p:ph idx="1"/>
          </p:nvPr>
        </p:nvPicPr>
        <p:blipFill>
          <a:blip r:embed="rId2" cstate="print"/>
          <a:stretch>
            <a:fillRect/>
          </a:stretch>
        </p:blipFill>
        <p:spPr>
          <a:xfrm>
            <a:off x="1143000" y="1905000"/>
            <a:ext cx="6830291" cy="4419600"/>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Pulling in the nets</a:t>
            </a:r>
            <a:endParaRPr lang="en-US" dirty="0"/>
          </a:p>
        </p:txBody>
      </p:sp>
      <p:pic>
        <p:nvPicPr>
          <p:cNvPr id="6" name="Content Placeholder 5" descr="DSC00608.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fish</a:t>
            </a:r>
            <a:endParaRPr lang="en-US" dirty="0"/>
          </a:p>
        </p:txBody>
      </p:sp>
      <p:pic>
        <p:nvPicPr>
          <p:cNvPr id="4" name="Content Placeholder 3" descr="DSC00610.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sz="2800" dirty="0" smtClean="0"/>
              <a:t>Cast Netting</a:t>
            </a:r>
            <a:r>
              <a:rPr lang="en-US" sz="1600" dirty="0" smtClean="0"/>
              <a:t/>
            </a:r>
            <a:br>
              <a:rPr lang="en-US" sz="1600" dirty="0" smtClean="0"/>
            </a:br>
            <a:r>
              <a:rPr lang="en-US" sz="1600" dirty="0" smtClean="0"/>
              <a:t>“Cast nets are limp circles of mesh netting surrounded on their outer edge by lead weights.  The user is supposed to throw the netting over a school of fish, allow the net to sink then pull the connected pull handlines to close the net around the catch.  While this may sound simple, it takes many users years to master the art. ”</a:t>
            </a:r>
            <a:endParaRPr lang="en-US" sz="1600" dirty="0"/>
          </a:p>
        </p:txBody>
      </p:sp>
      <p:pic>
        <p:nvPicPr>
          <p:cNvPr id="4" name="Content Placeholder 3" descr="cast46.jpg"/>
          <p:cNvPicPr>
            <a:picLocks noGrp="1" noChangeAspect="1"/>
          </p:cNvPicPr>
          <p:nvPr>
            <p:ph idx="1"/>
          </p:nvPr>
        </p:nvPicPr>
        <p:blipFill>
          <a:blip r:embed="rId2" cstate="print"/>
          <a:stretch>
            <a:fillRect/>
          </a:stretch>
        </p:blipFill>
        <p:spPr>
          <a:xfrm>
            <a:off x="762000" y="2057400"/>
            <a:ext cx="7620000" cy="4343400"/>
          </a:xfr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pic>
        <p:nvPicPr>
          <p:cNvPr id="4" name="Content Placeholder 3" descr="net_description.gif"/>
          <p:cNvPicPr>
            <a:picLocks noGrp="1" noChangeAspect="1"/>
          </p:cNvPicPr>
          <p:nvPr>
            <p:ph idx="1"/>
          </p:nvPr>
        </p:nvPicPr>
        <p:blipFill>
          <a:blip r:embed="rId2" cstate="print"/>
          <a:stretch>
            <a:fillRect/>
          </a:stretch>
        </p:blipFill>
        <p:spPr>
          <a:xfrm>
            <a:off x="3200400" y="1676400"/>
            <a:ext cx="2857500" cy="4286250"/>
          </a:xfrm>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Seine Netting</a:t>
            </a:r>
            <a:endParaRPr lang="en-US" dirty="0"/>
          </a:p>
        </p:txBody>
      </p:sp>
      <p:pic>
        <p:nvPicPr>
          <p:cNvPr id="4" name="Content Placeholder 3" descr="LaMotte_Seine%20Net.jpg"/>
          <p:cNvPicPr>
            <a:picLocks noGrp="1" noChangeAspect="1"/>
          </p:cNvPicPr>
          <p:nvPr>
            <p:ph idx="1"/>
          </p:nvPr>
        </p:nvPicPr>
        <p:blipFill>
          <a:blip r:embed="rId2" cstate="print"/>
          <a:stretch>
            <a:fillRect/>
          </a:stretch>
        </p:blipFill>
        <p:spPr>
          <a:xfrm>
            <a:off x="1752600" y="1447800"/>
            <a:ext cx="5486399" cy="4876800"/>
          </a:xfr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pic>
        <p:nvPicPr>
          <p:cNvPr id="4" name="Content Placeholder 3" descr="Men-Pulling-Seine.gif"/>
          <p:cNvPicPr>
            <a:picLocks noGrp="1" noChangeAspect="1"/>
          </p:cNvPicPr>
          <p:nvPr>
            <p:ph idx="1"/>
          </p:nvPr>
        </p:nvPicPr>
        <p:blipFill>
          <a:blip r:embed="rId2" cstate="print"/>
          <a:stretch>
            <a:fillRect/>
          </a:stretch>
        </p:blipFill>
        <p:spPr>
          <a:xfrm>
            <a:off x="228600" y="1219200"/>
            <a:ext cx="3505200" cy="4495800"/>
          </a:xfrm>
        </p:spPr>
      </p:pic>
      <p:pic>
        <p:nvPicPr>
          <p:cNvPr id="5" name="Picture 4" descr="fishing_purse_seine.gif"/>
          <p:cNvPicPr>
            <a:picLocks noChangeAspect="1"/>
          </p:cNvPicPr>
          <p:nvPr/>
        </p:nvPicPr>
        <p:blipFill>
          <a:blip r:embed="rId3" cstate="print"/>
          <a:stretch>
            <a:fillRect/>
          </a:stretch>
        </p:blipFill>
        <p:spPr>
          <a:xfrm>
            <a:off x="3733800" y="1981200"/>
            <a:ext cx="4910203" cy="3886200"/>
          </a:xfrm>
          <a:prstGeom prst="rect">
            <a:avLst/>
          </a:prstGeom>
        </p:spPr>
      </p:pic>
      <p:sp>
        <p:nvSpPr>
          <p:cNvPr id="6" name="TextBox 5"/>
          <p:cNvSpPr txBox="1"/>
          <p:nvPr/>
        </p:nvSpPr>
        <p:spPr>
          <a:xfrm>
            <a:off x="609600" y="5867400"/>
            <a:ext cx="2438400" cy="369332"/>
          </a:xfrm>
          <a:prstGeom prst="rect">
            <a:avLst/>
          </a:prstGeom>
          <a:noFill/>
        </p:spPr>
        <p:txBody>
          <a:bodyPr wrap="square" rtlCol="0">
            <a:spAutoFit/>
          </a:bodyPr>
          <a:lstStyle/>
          <a:p>
            <a:pPr algn="ctr"/>
            <a:r>
              <a:rPr lang="en-US" dirty="0" smtClean="0"/>
              <a:t>‘simple’ seine net</a:t>
            </a:r>
            <a:endParaRPr lang="en-US" dirty="0"/>
          </a:p>
        </p:txBody>
      </p:sp>
      <p:sp>
        <p:nvSpPr>
          <p:cNvPr id="7" name="TextBox 6"/>
          <p:cNvSpPr txBox="1"/>
          <p:nvPr/>
        </p:nvSpPr>
        <p:spPr>
          <a:xfrm>
            <a:off x="4572000" y="6019800"/>
            <a:ext cx="3200400" cy="381000"/>
          </a:xfrm>
          <a:prstGeom prst="rect">
            <a:avLst/>
          </a:prstGeom>
          <a:noFill/>
        </p:spPr>
        <p:txBody>
          <a:bodyPr wrap="square" rtlCol="0">
            <a:spAutoFit/>
          </a:bodyPr>
          <a:lstStyle/>
          <a:p>
            <a:pPr algn="ctr"/>
            <a:r>
              <a:rPr lang="en-US" dirty="0" smtClean="0"/>
              <a:t>‘purse’ seine net</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community’s view </a:t>
            </a:r>
            <a:endParaRPr lang="en-US" dirty="0"/>
          </a:p>
        </p:txBody>
      </p:sp>
      <p:pic>
        <p:nvPicPr>
          <p:cNvPr id="4" name="Content Placeholder 3" descr="Screen shot 2011-09-29 at 9.13.00 PM.png"/>
          <p:cNvPicPr>
            <a:picLocks noGrp="1" noChangeAspect="1"/>
          </p:cNvPicPr>
          <p:nvPr>
            <p:ph idx="1"/>
          </p:nvPr>
        </p:nvPicPr>
        <p:blipFill>
          <a:blip r:embed="rId2" cstate="print"/>
          <a:stretch>
            <a:fillRect/>
          </a:stretch>
        </p:blipFill>
        <p:spPr>
          <a:xfrm>
            <a:off x="1219200" y="1600199"/>
            <a:ext cx="6705600" cy="5027383"/>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Sources</a:t>
            </a: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Food and Agriculture Organization of the United Nations: Fisheries and Aquaculture Department</a:t>
            </a:r>
          </a:p>
          <a:p>
            <a:pPr>
              <a:buNone/>
            </a:pPr>
            <a:r>
              <a:rPr lang="en-US" dirty="0" smtClean="0">
                <a:latin typeface="Times New Roman" pitchFamily="18" charset="0"/>
                <a:cs typeface="Times New Roman" pitchFamily="18" charset="0"/>
              </a:rPr>
              <a:t>Virginia Marine Resources Commission</a:t>
            </a:r>
          </a:p>
          <a:p>
            <a:pPr>
              <a:buNone/>
            </a:pPr>
            <a:endParaRPr lang="en-US" dirty="0" smtClean="0"/>
          </a:p>
          <a:p>
            <a:pPr>
              <a:buNone/>
            </a:pPr>
            <a:endParaRPr lang="en-US" dirty="0" smtClean="0"/>
          </a:p>
          <a:p>
            <a:endParaRPr lang="en-US" dirty="0"/>
          </a:p>
        </p:txBody>
      </p:sp>
      <p:pic>
        <p:nvPicPr>
          <p:cNvPr id="4" name="Picture 3" descr="0903111128.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1752600" y="1143000"/>
            <a:ext cx="5638800" cy="1908215"/>
          </a:xfrm>
          <a:prstGeom prst="rect">
            <a:avLst/>
          </a:prstGeom>
          <a:noFill/>
        </p:spPr>
        <p:txBody>
          <a:bodyPr wrap="square" rtlCol="0">
            <a:spAutoFit/>
          </a:bodyPr>
          <a:lstStyle/>
          <a:p>
            <a:pPr algn="ctr">
              <a:buNone/>
            </a:pPr>
            <a:r>
              <a:rPr lang="en-US" sz="2800" dirty="0" smtClean="0">
                <a:latin typeface="Times New Roman" pitchFamily="18" charset="0"/>
                <a:cs typeface="Times New Roman" pitchFamily="18" charset="0"/>
              </a:rPr>
              <a:t>Some Sources:</a:t>
            </a:r>
          </a:p>
          <a:p>
            <a:pPr>
              <a:buFont typeface="Arial" pitchFamily="34" charset="0"/>
              <a:buChar char="•"/>
            </a:pPr>
            <a:r>
              <a:rPr lang="en-US" dirty="0" smtClean="0">
                <a:latin typeface="Times New Roman" pitchFamily="18" charset="0"/>
                <a:cs typeface="Times New Roman" pitchFamily="18" charset="0"/>
              </a:rPr>
              <a:t>Food and Agriculture Organization of the United Nations: Fisheries and Aquaculture Department</a:t>
            </a:r>
          </a:p>
          <a:p>
            <a:pPr>
              <a:buFont typeface="Arial" pitchFamily="34" charset="0"/>
              <a:buChar char="•"/>
            </a:pPr>
            <a:r>
              <a:rPr lang="en-US" dirty="0" smtClean="0">
                <a:latin typeface="Times New Roman" pitchFamily="18" charset="0"/>
                <a:cs typeface="Times New Roman" pitchFamily="18" charset="0"/>
              </a:rPr>
              <a:t>Virginia Marine Resources Commission</a:t>
            </a:r>
          </a:p>
          <a:p>
            <a:pPr>
              <a:buFont typeface="Arial" pitchFamily="34" charset="0"/>
              <a:buChar char="•"/>
            </a:pPr>
            <a:r>
              <a:rPr lang="en-US" dirty="0" smtClean="0">
                <a:latin typeface="Times New Roman" pitchFamily="18" charset="0"/>
                <a:cs typeface="Times New Roman" pitchFamily="18" charset="0"/>
              </a:rPr>
              <a:t>http://www.stripers247.com/illegalgillnetting.htm</a:t>
            </a:r>
          </a:p>
          <a:p>
            <a:pPr>
              <a:buFont typeface="Arial" pitchFamily="34" charset="0"/>
              <a:buChar char="•"/>
            </a:pPr>
            <a:r>
              <a:rPr lang="en-US" dirty="0" smtClean="0">
                <a:latin typeface="Times New Roman" pitchFamily="18" charset="0"/>
                <a:cs typeface="Times New Roman" pitchFamily="18" charset="0"/>
              </a:rPr>
              <a:t>http://www.castingnet.cn/history.asp</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163762"/>
          </a:xfrm>
        </p:spPr>
        <p:txBody>
          <a:bodyPr>
            <a:normAutofit fontScale="90000"/>
          </a:bodyPr>
          <a:lstStyle/>
          <a:p>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3100" dirty="0" smtClean="0"/>
              <a:t>Stationary Uncovered Pound Netting </a:t>
            </a:r>
            <a:r>
              <a:rPr lang="en-US" sz="1600" dirty="0" smtClean="0"/>
              <a:t/>
            </a:r>
            <a:br>
              <a:rPr lang="en-US" sz="1600" dirty="0" smtClean="0"/>
            </a:br>
            <a:r>
              <a:rPr lang="en-US" sz="1600" dirty="0" smtClean="0"/>
              <a:t/>
            </a:r>
            <a:br>
              <a:rPr lang="en-US" sz="1600" dirty="0" smtClean="0"/>
            </a:br>
            <a:r>
              <a:rPr lang="en-US" sz="1800" dirty="0" smtClean="0"/>
              <a:t>“</a:t>
            </a:r>
            <a:r>
              <a:rPr lang="en-US" sz="1800" i="1" dirty="0" smtClean="0"/>
              <a:t>Pound net</a:t>
            </a:r>
            <a:r>
              <a:rPr lang="en-US" sz="1800" dirty="0" smtClean="0"/>
              <a:t> means a stationary or fixed fishing device consisting of several stakes or poles which have been pushed or pumped into the bottom and attached to netting which forms a straight wall or leader which serves to guide fish through a funnel and heart shaped enclosure into a terminal head or pocket with a netting floor”</a:t>
            </a:r>
            <a:br>
              <a:rPr lang="en-US" sz="1800" dirty="0" smtClean="0"/>
            </a:br>
            <a:r>
              <a:rPr lang="en-US" sz="3600" dirty="0" smtClean="0"/>
              <a:t/>
            </a:r>
            <a:br>
              <a:rPr lang="en-US" sz="3600" dirty="0" smtClean="0"/>
            </a:br>
            <a:endParaRPr lang="en-US" sz="3600" dirty="0"/>
          </a:p>
        </p:txBody>
      </p:sp>
      <p:pic>
        <p:nvPicPr>
          <p:cNvPr id="4" name="Content Placeholder 3" descr="DSC00624.JPG"/>
          <p:cNvPicPr>
            <a:picLocks noGrp="1" noChangeAspect="1"/>
          </p:cNvPicPr>
          <p:nvPr>
            <p:ph idx="1"/>
          </p:nvPr>
        </p:nvPicPr>
        <p:blipFill>
          <a:blip r:embed="rId2" cstate="print"/>
          <a:stretch>
            <a:fillRect/>
          </a:stretch>
        </p:blipFill>
        <p:spPr>
          <a:xfrm>
            <a:off x="1752600" y="2514600"/>
            <a:ext cx="5836708" cy="3611563"/>
          </a:xfr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pic>
        <p:nvPicPr>
          <p:cNvPr id="4" name="Content Placeholder 3" descr="IRS.gif"/>
          <p:cNvPicPr>
            <a:picLocks noGrp="1" noChangeAspect="1"/>
          </p:cNvPicPr>
          <p:nvPr>
            <p:ph idx="1"/>
          </p:nvPr>
        </p:nvPicPr>
        <p:blipFill>
          <a:blip r:embed="rId2" cstate="print"/>
          <a:stretch>
            <a:fillRect/>
          </a:stretch>
        </p:blipFill>
        <p:spPr>
          <a:xfrm>
            <a:off x="1219200" y="1719780"/>
            <a:ext cx="7010400" cy="4693720"/>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Nearing the nets</a:t>
            </a:r>
            <a:endParaRPr lang="en-US" dirty="0"/>
          </a:p>
        </p:txBody>
      </p:sp>
      <p:pic>
        <p:nvPicPr>
          <p:cNvPr id="4" name="Content Placeholder 3" descr="DSC00625.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 the nets</a:t>
            </a:r>
            <a:endParaRPr lang="en-US" dirty="0"/>
          </a:p>
        </p:txBody>
      </p:sp>
      <p:pic>
        <p:nvPicPr>
          <p:cNvPr id="4" name="Content Placeholder 3" descr="DSC00634.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pool for caught fish</a:t>
            </a:r>
            <a:endParaRPr lang="en-US" dirty="0"/>
          </a:p>
        </p:txBody>
      </p:sp>
      <p:pic>
        <p:nvPicPr>
          <p:cNvPr id="4" name="Content Placeholder 3" descr="DSC00638.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Escaping the pole nets</a:t>
            </a:r>
            <a:endParaRPr lang="en-US" dirty="0"/>
          </a:p>
        </p:txBody>
      </p:sp>
      <p:pic>
        <p:nvPicPr>
          <p:cNvPr id="4" name="Content Placeholder 3" descr="DSC00642.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Gill Netting</a:t>
            </a:r>
            <a:endParaRPr lang="en-US" dirty="0"/>
          </a:p>
        </p:txBody>
      </p:sp>
      <p:pic>
        <p:nvPicPr>
          <p:cNvPr id="4" name="Content Placeholder 3" descr="DSC00599.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pic>
        <p:nvPicPr>
          <p:cNvPr id="5" name="Content Placeholder 4" descr="gillnetlg.gif"/>
          <p:cNvPicPr>
            <a:picLocks noGrp="1" noChangeAspect="1"/>
          </p:cNvPicPr>
          <p:nvPr>
            <p:ph idx="1"/>
          </p:nvPr>
        </p:nvPicPr>
        <p:blipFill>
          <a:blip r:embed="rId2" cstate="print"/>
          <a:stretch>
            <a:fillRect/>
          </a:stretch>
        </p:blipFill>
        <p:spPr>
          <a:xfrm>
            <a:off x="1238250" y="1791494"/>
            <a:ext cx="6667500" cy="4143375"/>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TotalTime>
  <Words>143</Words>
  <Application>Microsoft Office PowerPoint</Application>
  <PresentationFormat>On-screen Show (4:3)</PresentationFormat>
  <Paragraphs>32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Fishing and Netting on the Chesapeake Bay</vt:lpstr>
      <vt:lpstr>       Stationary Uncovered Pound Netting   “Pound net means a stationary or fixed fishing device consisting of several stakes or poles which have been pushed or pumped into the bottom and attached to netting which forms a straight wall or leader which serves to guide fish through a funnel and heart shaped enclosure into a terminal head or pocket with a netting floor”  </vt:lpstr>
      <vt:lpstr>How it works</vt:lpstr>
      <vt:lpstr>Nearing the nets</vt:lpstr>
      <vt:lpstr>Into the nets</vt:lpstr>
      <vt:lpstr>Holding pool for caught fish</vt:lpstr>
      <vt:lpstr>Escaping the pole nets</vt:lpstr>
      <vt:lpstr>Gill Netting</vt:lpstr>
      <vt:lpstr>How it works</vt:lpstr>
      <vt:lpstr>Number of fish caught according to population number (in thousands) using gill nets</vt:lpstr>
      <vt:lpstr>Pulling in the nets</vt:lpstr>
      <vt:lpstr>Checking for fish</vt:lpstr>
      <vt:lpstr>Cast Netting “Cast nets are limp circles of mesh netting surrounded on their outer edge by lead weights.  The user is supposed to throw the netting over a school of fish, allow the net to sink then pull the connected pull handlines to close the net around the catch.  While this may sound simple, it takes many users years to master the art. ”</vt:lpstr>
      <vt:lpstr>How it works</vt:lpstr>
      <vt:lpstr>Seine Netting</vt:lpstr>
      <vt:lpstr>How it works</vt:lpstr>
      <vt:lpstr>The community’s view </vt:lpstr>
      <vt:lpstr>Some Sources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Fishing and Netting on the Chesapeake Bay</dc:title>
  <dc:creator> </dc:creator>
  <cp:lastModifiedBy> </cp:lastModifiedBy>
  <cp:revision>21</cp:revision>
  <dcterms:created xsi:type="dcterms:W3CDTF">2011-10-08T23:14:19Z</dcterms:created>
  <dcterms:modified xsi:type="dcterms:W3CDTF">2011-12-29T22:43:27Z</dcterms:modified>
</cp:coreProperties>
</file>